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67" r:id="rId27"/>
    <p:sldId id="547" r:id="rId28"/>
    <p:sldId id="277" r:id="rId29"/>
    <p:sldId id="560" r:id="rId30"/>
    <p:sldId id="561" r:id="rId31"/>
    <p:sldId id="562" r:id="rId32"/>
    <p:sldId id="563" r:id="rId33"/>
    <p:sldId id="565" r:id="rId34"/>
    <p:sldId id="568" r:id="rId35"/>
    <p:sldId id="283" r:id="rId36"/>
    <p:sldId id="290" r:id="rId37"/>
    <p:sldId id="291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10/18/2023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18.10.2023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18.10.2023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18.10.2023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18.10.2023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18.10.2023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18.10.2023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18.10.2023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 (potentially offline/batch data)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  <a:blipFill>
                <a:blip r:embed="rId2"/>
                <a:stretch>
                  <a:fillRect l="-913" t="-2661" r="-8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C537F-A3FB-44AF-BDEE-A2377F81F911}"/>
              </a:ext>
            </a:extLst>
          </p:cNvPr>
          <p:cNvSpPr txBox="1"/>
          <p:nvPr/>
        </p:nvSpPr>
        <p:spPr>
          <a:xfrm>
            <a:off x="9053381" y="289242"/>
            <a:ext cx="29161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online</a:t>
            </a:r>
            <a:r>
              <a:rPr lang="en-GB" dirty="0"/>
              <a:t> setting: learning while interacting with environment</a:t>
            </a:r>
          </a:p>
          <a:p>
            <a:r>
              <a:rPr lang="en-GB" b="1" dirty="0"/>
              <a:t>offline</a:t>
            </a:r>
            <a:r>
              <a:rPr lang="en-GB" dirty="0"/>
              <a:t> setting: learning from limited data without further interaction with environment </a:t>
            </a:r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573"/>
            <a:ext cx="8371703" cy="2781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  <a:r>
              <a:rPr lang="en-GB" sz="2400" dirty="0"/>
              <a:t>, just supervised learning with “command” features (hindsight return in training, kind of prompt in inference)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" y="4286157"/>
            <a:ext cx="6435612" cy="2475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6361151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7471719" y="4708409"/>
            <a:ext cx="467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 policy improvement (i.e., higher return) beyond training examples (extrapolation) usually still requires policy iteration (here: iteratively updated trainings with new data with higher returns).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6E8DA-B48D-BDC0-BDAF-60AFDFB586D1}"/>
              </a:ext>
            </a:extLst>
          </p:cNvPr>
          <p:cNvSpPr txBox="1"/>
          <p:nvPr/>
        </p:nvSpPr>
        <p:spPr>
          <a:xfrm>
            <a:off x="9110394" y="2162545"/>
            <a:ext cx="30402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offline RL: no interaction with environment, just fixed data set of trajectory rollouts of arbitrary policies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28B6F-15A7-EF2E-82DA-320CA07C17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11165" y="3485984"/>
            <a:ext cx="819338" cy="122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LLMs (and Vision)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3977847" cy="2569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 vision-language-action model learning from web and robotics data</a:t>
            </a:r>
          </a:p>
          <a:p>
            <a:r>
              <a:rPr lang="en-GB" sz="2200" dirty="0"/>
              <a:t>representation of actions as tokens</a:t>
            </a:r>
          </a:p>
          <a:p>
            <a:r>
              <a:rPr lang="en-GB" sz="2200" dirty="0"/>
              <a:t>generalization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65" y="1336531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1C129D-61C6-8D0A-F6F7-526D2F6A40B5}"/>
              </a:ext>
            </a:extLst>
          </p:cNvPr>
          <p:cNvSpPr txBox="1"/>
          <p:nvPr/>
        </p:nvSpPr>
        <p:spPr>
          <a:xfrm>
            <a:off x="7834185" y="8049"/>
            <a:ext cx="4357816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200" dirty="0"/>
              <a:t>can also condition imitation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2852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6E222B-9AD4-6410-D19C-F53E4BAB3E0B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B70AB9-0BC4-1E66-9A69-3EC9AB06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1690688"/>
            <a:ext cx="8340594" cy="450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404CCD-7229-82B2-D1B8-04EBA103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D22C8-EC85-4D35-CEC9-046ED7D8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B01FF-1571-A5E4-44E5-D12652BC9357}"/>
              </a:ext>
            </a:extLst>
          </p:cNvPr>
          <p:cNvSpPr txBox="1"/>
          <p:nvPr/>
        </p:nvSpPr>
        <p:spPr>
          <a:xfrm>
            <a:off x="6851823" y="592331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3CE18-C392-78CC-5AF4-58FFCE773BC9}"/>
              </a:ext>
            </a:extLst>
          </p:cNvPr>
          <p:cNvSpPr txBox="1"/>
          <p:nvPr/>
        </p:nvSpPr>
        <p:spPr>
          <a:xfrm>
            <a:off x="8246075" y="3288785"/>
            <a:ext cx="37399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loss function for supervised learning sometimes difficult to define</a:t>
            </a:r>
          </a:p>
          <a:p>
            <a:endParaRPr lang="en-GB" sz="2400" dirty="0"/>
          </a:p>
          <a:p>
            <a:r>
              <a:rPr lang="en-GB" sz="2400" dirty="0"/>
              <a:t>RL allows learning (instead of manually setting) of loss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2ED80-4B46-74FC-59F4-1052A516B67B}"/>
              </a:ext>
            </a:extLst>
          </p:cNvPr>
          <p:cNvSpPr txBox="1"/>
          <p:nvPr/>
        </p:nvSpPr>
        <p:spPr>
          <a:xfrm>
            <a:off x="2982097" y="5086062"/>
            <a:ext cx="1132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(e.g., RLHF)</a:t>
            </a:r>
          </a:p>
        </p:txBody>
      </p:sp>
    </p:spTree>
    <p:extLst>
      <p:ext uri="{BB962C8B-B14F-4D97-AF65-F5344CB8AC3E}">
        <p14:creationId xmlns:p14="http://schemas.microsoft.com/office/powerpoint/2010/main" val="4032294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760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</a:t>
            </a:r>
            <a:r>
              <a:rPr lang="en-GB" dirty="0"/>
              <a:t>, lookahead</a:t>
            </a:r>
            <a:r>
              <a:rPr lang="en-DE" dirty="0"/>
              <a:t> search) for move</a:t>
            </a:r>
            <a:r>
              <a:rPr lang="en-GB" dirty="0"/>
              <a:t> (i.e., </a:t>
            </a:r>
            <a:r>
              <a:rPr lang="en-DE" dirty="0"/>
              <a:t>action</a:t>
            </a:r>
            <a:r>
              <a:rPr lang="en-GB" dirty="0"/>
              <a:t>)</a:t>
            </a:r>
            <a:r>
              <a:rPr lang="en-DE" dirty="0"/>
              <a:t> selection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DE" dirty="0"/>
              <a:t>(</a:t>
            </a:r>
            <a:r>
              <a:rPr lang="en-GB" dirty="0"/>
              <a:t>advantage: </a:t>
            </a:r>
            <a:r>
              <a:rPr lang="en-DE" dirty="0"/>
              <a:t>focus on current state rather than full state space)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DC5A39-374D-E953-FBA5-694282BD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54" y="2691499"/>
            <a:ext cx="2780846" cy="180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421E8-5F63-DAE8-6D58-5CA9F0929F67}"/>
              </a:ext>
            </a:extLst>
          </p:cNvPr>
          <p:cNvSpPr txBox="1"/>
          <p:nvPr/>
        </p:nvSpPr>
        <p:spPr>
          <a:xfrm>
            <a:off x="10945995" y="4519943"/>
            <a:ext cx="1175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from Max Tegmark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5A4D-C6D4-DAA4-03F3-80F737C332D7}"/>
              </a:ext>
            </a:extLst>
          </p:cNvPr>
          <p:cNvSpPr txBox="1"/>
          <p:nvPr/>
        </p:nvSpPr>
        <p:spPr>
          <a:xfrm>
            <a:off x="10381735" y="2371896"/>
            <a:ext cx="181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famous move 37:</a:t>
            </a:r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5695</TotalTime>
  <Words>2241</Words>
  <Application>Microsoft Office PowerPoint</Application>
  <PresentationFormat>Widescreen</PresentationFormat>
  <Paragraphs>320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Sequence Modeling for Decisions/Actions</vt:lpstr>
      <vt:lpstr>Robotic Control via LLMs (and Vision)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Reward Model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Wick, Felix</cp:lastModifiedBy>
  <cp:revision>113</cp:revision>
  <dcterms:created xsi:type="dcterms:W3CDTF">2022-07-18T14:54:44Z</dcterms:created>
  <dcterms:modified xsi:type="dcterms:W3CDTF">2023-10-18T16:31:58Z</dcterms:modified>
</cp:coreProperties>
</file>